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9144000" cy="5143500" type="screen16x9"/>
  <p:notesSz cx="6858000" cy="9144000"/>
  <p:embeddedFontLst>
    <p:embeddedFont>
      <p:font typeface="Roboto" panose="02000000000000000000" pitchFamily="2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25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jpg>
</file>

<file path=ppt/media/image12.jpg>
</file>

<file path=ppt/media/image2.jp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5368976d4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125368976d4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125368976d4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125368976d4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25368976d4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25368976d4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5368976d4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5368976d4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125368976d4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125368976d4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125368976d4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125368976d4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125368976d4_1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125368976d4_1_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125368976d4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125368976d4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125368976d4_2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125368976d4_2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125368976d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125368976d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125368976d4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125368976d4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125368976d4_1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125368976d4_1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flipH="1">
            <a:off x="8246400" y="4245925"/>
            <a:ext cx="897600" cy="8976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8246400" y="4245875"/>
            <a:ext cx="897600" cy="897600"/>
          </a:xfrm>
          <a:prstGeom prst="round1Rect">
            <a:avLst>
              <a:gd name="adj" fmla="val 16667"/>
            </a:avLst>
          </a:prstGeom>
          <a:solidFill>
            <a:schemeClr val="lt1">
              <a:alpha val="6808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90525" y="2789130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4"/>
        </a:solid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1"/>
          <p:cNvSpPr txBox="1">
            <a:spLocks noGrp="1"/>
          </p:cNvSpPr>
          <p:nvPr>
            <p:ph type="title" hasCustomPrompt="1"/>
          </p:nvPr>
        </p:nvSpPr>
        <p:spPr>
          <a:xfrm>
            <a:off x="475500" y="1258525"/>
            <a:ext cx="8222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0"/>
              <a:buNone/>
              <a:defRPr sz="120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9" name="Google Shape;59;p11"/>
          <p:cNvSpPr txBox="1">
            <a:spLocks noGrp="1"/>
          </p:cNvSpPr>
          <p:nvPr>
            <p:ph type="body" idx="1"/>
          </p:nvPr>
        </p:nvSpPr>
        <p:spPr>
          <a:xfrm>
            <a:off x="475500" y="3304625"/>
            <a:ext cx="82221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4"/>
        </a:solidFill>
        <a:effectLst/>
      </p:bgPr>
    </p:bg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title"/>
          </p:nvPr>
        </p:nvSpPr>
        <p:spPr>
          <a:xfrm>
            <a:off x="460950" y="2065350"/>
            <a:ext cx="8222100" cy="101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 rot="10800000" flipH="1">
            <a:off x="0" y="1686000"/>
            <a:ext cx="9144000" cy="3457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5"/>
          <p:cNvSpPr/>
          <p:nvPr/>
        </p:nvSpPr>
        <p:spPr>
          <a:xfrm>
            <a:off x="0" y="168600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2"/>
          </p:nvPr>
        </p:nvSpPr>
        <p:spPr>
          <a:xfrm>
            <a:off x="4694250" y="1919075"/>
            <a:ext cx="39999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/>
          <p:nvPr/>
        </p:nvSpPr>
        <p:spPr>
          <a:xfrm rot="10800000" flipH="1">
            <a:off x="0" y="656400"/>
            <a:ext cx="9144000" cy="448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0" y="656350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/>
          <p:nvPr/>
        </p:nvSpPr>
        <p:spPr>
          <a:xfrm rot="10800000" flipH="1">
            <a:off x="3276600" y="25"/>
            <a:ext cx="58674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/>
          <p:nvPr/>
        </p:nvSpPr>
        <p:spPr>
          <a:xfrm rot="-5400000">
            <a:off x="759150" y="2517450"/>
            <a:ext cx="51435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title"/>
          </p:nvPr>
        </p:nvSpPr>
        <p:spPr>
          <a:xfrm>
            <a:off x="226078" y="357800"/>
            <a:ext cx="2808000" cy="95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1"/>
          </p:nvPr>
        </p:nvSpPr>
        <p:spPr>
          <a:xfrm>
            <a:off x="226075" y="1465800"/>
            <a:ext cx="2808000" cy="3163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●"/>
              <a:defRPr sz="1200">
                <a:solidFill>
                  <a:schemeClr val="lt1"/>
                </a:solidFill>
              </a:defRPr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○"/>
              <a:defRPr sz="1200">
                <a:solidFill>
                  <a:schemeClr val="lt1"/>
                </a:solidFill>
              </a:defRPr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■"/>
              <a:defRPr sz="1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8"/>
          <p:cNvSpPr txBox="1">
            <a:spLocks noGrp="1"/>
          </p:cNvSpPr>
          <p:nvPr>
            <p:ph type="title"/>
          </p:nvPr>
        </p:nvSpPr>
        <p:spPr>
          <a:xfrm>
            <a:off x="490250" y="488250"/>
            <a:ext cx="62271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/>
          <p:nvPr/>
        </p:nvSpPr>
        <p:spPr>
          <a:xfrm flipH="1">
            <a:off x="0" y="0"/>
            <a:ext cx="4572000" cy="51435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9"/>
          <p:cNvSpPr/>
          <p:nvPr/>
        </p:nvSpPr>
        <p:spPr>
          <a:xfrm rot="5400000">
            <a:off x="1946425" y="2517750"/>
            <a:ext cx="51429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ubTitle" idx="1"/>
          </p:nvPr>
        </p:nvSpPr>
        <p:spPr>
          <a:xfrm>
            <a:off x="265500" y="2779467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/>
          <p:nvPr/>
        </p:nvSpPr>
        <p:spPr>
          <a:xfrm rot="10800000" flipH="1">
            <a:off x="0" y="0"/>
            <a:ext cx="9144000" cy="46959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0"/>
          <p:cNvSpPr/>
          <p:nvPr/>
        </p:nvSpPr>
        <p:spPr>
          <a:xfrm rot="10800000" flipH="1">
            <a:off x="0" y="4622725"/>
            <a:ext cx="9144000" cy="741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57150" y="4696825"/>
            <a:ext cx="8382000" cy="44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None/>
              <a:defRPr sz="1200">
                <a:solidFill>
                  <a:schemeClr val="lt1"/>
                </a:solidFill>
              </a:defRPr>
            </a:lvl1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aterial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Roboto"/>
              <a:buNone/>
              <a:defRPr sz="3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Roboto"/>
              <a:buChar char="●"/>
              <a:defRPr sz="18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●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○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Roboto"/>
              <a:buChar char="■"/>
              <a:defRPr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ctrTitle"/>
          </p:nvPr>
        </p:nvSpPr>
        <p:spPr>
          <a:xfrm>
            <a:off x="390525" y="1819275"/>
            <a:ext cx="8222100" cy="93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s" sz="3000"/>
              <a:t>HIGIENE Y SEGURIDAD DEL TRABAJO</a:t>
            </a:r>
            <a:endParaRPr sz="3000"/>
          </a:p>
          <a:p>
            <a:pPr marL="0" lvl="0" indent="0" algn="l" rtl="0">
              <a:spcBef>
                <a:spcPts val="3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subTitle" idx="1"/>
          </p:nvPr>
        </p:nvSpPr>
        <p:spPr>
          <a:xfrm>
            <a:off x="311700" y="2429725"/>
            <a:ext cx="8520600" cy="248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TRABAJO PRÁCTICO N°3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CARACTERÍSTICAS CONSTRUCTIVAS DE LOS ESTABLECIMIENTOS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/>
              <a:t>Integrantes del GRUPO 2: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Marotta, Alejandro Adrián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Santander, Franco Javier</a:t>
            </a:r>
            <a:endParaRPr sz="1100"/>
          </a:p>
          <a:p>
            <a:pPr marL="45720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s" sz="1100"/>
              <a:t>Soria Gava, Lucas Damián</a:t>
            </a:r>
            <a:endParaRPr sz="11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Métodos de eliminación:</a:t>
            </a:r>
            <a:endParaRPr/>
          </a:p>
        </p:txBody>
      </p:sp>
      <p:sp>
        <p:nvSpPr>
          <p:cNvPr id="124" name="Google Shape;124;p22"/>
          <p:cNvSpPr txBox="1"/>
          <p:nvPr/>
        </p:nvSpPr>
        <p:spPr>
          <a:xfrm>
            <a:off x="-150" y="1161900"/>
            <a:ext cx="9023400" cy="389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La mayor parte son </a:t>
            </a:r>
            <a:r>
              <a:rPr lang="es" sz="2000" i="1"/>
              <a:t>hidrófobos</a:t>
            </a:r>
            <a:r>
              <a:rPr lang="es" sz="2000"/>
              <a:t> y pueden ser fácilmente eliminados por el </a:t>
            </a:r>
            <a:r>
              <a:rPr lang="es" sz="2000" b="1"/>
              <a:t>proceso de adsorción en filtros de carbono activo</a:t>
            </a:r>
            <a:r>
              <a:rPr lang="es" sz="2000" i="1"/>
              <a:t>.</a:t>
            </a:r>
            <a:endParaRPr sz="2000" i="1"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 i="1"/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En caso de presencia de grandes cantidades de pesticida, o plantas de gran capacidad, la </a:t>
            </a:r>
            <a:r>
              <a:rPr lang="es" sz="2000" b="1"/>
              <a:t>nanofiltración</a:t>
            </a:r>
            <a:r>
              <a:rPr lang="es" sz="2000"/>
              <a:t> puede ser la tecnología más apropiada para su eliminación.</a:t>
            </a:r>
            <a:endParaRPr sz="2000"/>
          </a:p>
          <a:p>
            <a:pPr marL="45720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000"/>
          </a:p>
          <a:p>
            <a:pPr marL="457200" lvl="0" indent="-3556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s" sz="2000"/>
              <a:t>Otro método es el de </a:t>
            </a:r>
            <a:r>
              <a:rPr lang="es" sz="2000" b="1"/>
              <a:t>procesos avanzados de oxidación</a:t>
            </a:r>
            <a:r>
              <a:rPr lang="es" sz="2000" i="1"/>
              <a:t> (PAO´S</a:t>
            </a:r>
            <a:r>
              <a:rPr lang="es" sz="2000"/>
              <a:t>). Utiliza luz ultravioleta, ya sea artificial (lámparas UV) o solar y un catalizador de la reacción (dióxido de titanio, hierro,etc)</a:t>
            </a:r>
            <a:endParaRPr sz="23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Efluentes de zonas residenciales</a:t>
            </a:r>
            <a:endParaRPr/>
          </a:p>
        </p:txBody>
      </p:sp>
      <p:sp>
        <p:nvSpPr>
          <p:cNvPr id="130" name="Google Shape;130;p23"/>
          <p:cNvSpPr txBox="1">
            <a:spLocks noGrp="1"/>
          </p:cNvSpPr>
          <p:nvPr>
            <p:ph type="body" idx="4294967295"/>
          </p:nvPr>
        </p:nvSpPr>
        <p:spPr>
          <a:xfrm>
            <a:off x="471900" y="952500"/>
            <a:ext cx="8222100" cy="367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Líquidos cloacales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Limpieza</a:t>
            </a:r>
            <a:endParaRPr u="sng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Humana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Animal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Objetos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Eliminación de desechos</a:t>
            </a:r>
            <a:endParaRPr u="sng"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Humanos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s"/>
              <a:t>Animales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 u="sng"/>
              <a:t>Riego</a:t>
            </a:r>
            <a:endParaRPr u="sng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Desagües de patios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Riego por acequia y canales</a:t>
            </a:r>
            <a:endParaRPr/>
          </a:p>
        </p:txBody>
      </p:sp>
      <p:pic>
        <p:nvPicPr>
          <p:cNvPr id="131" name="Google Shape;131;p23"/>
          <p:cNvPicPr preferRelativeResize="0"/>
          <p:nvPr/>
        </p:nvPicPr>
        <p:blipFill rotWithShape="1">
          <a:blip r:embed="rId3">
            <a:alphaModFix/>
          </a:blip>
          <a:srcRect t="2723" r="1642"/>
          <a:stretch/>
        </p:blipFill>
        <p:spPr>
          <a:xfrm>
            <a:off x="1065013" y="4077463"/>
            <a:ext cx="2276475" cy="95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73401" y="828587"/>
            <a:ext cx="2276477" cy="127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4729" y="1426575"/>
            <a:ext cx="1619274" cy="2878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930625" y="2317600"/>
            <a:ext cx="3237903" cy="2758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4974" y="965850"/>
            <a:ext cx="4282401" cy="3211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6625" y="965850"/>
            <a:ext cx="4296868" cy="321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4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Preguntas:</a:t>
            </a:r>
            <a:endParaRPr/>
          </a:p>
        </p:txBody>
      </p:sp>
      <p:sp>
        <p:nvSpPr>
          <p:cNvPr id="74" name="Google Shape;74;p14"/>
          <p:cNvSpPr txBox="1">
            <a:spLocks noGrp="1"/>
          </p:cNvSpPr>
          <p:nvPr>
            <p:ph type="body" idx="1"/>
          </p:nvPr>
        </p:nvSpPr>
        <p:spPr>
          <a:xfrm>
            <a:off x="471900" y="1919075"/>
            <a:ext cx="8222100" cy="271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¿Cómo debe diseñarse un sistema higiénico de comedor para una industria que fabrica productos químicos tóxicos (plaguicidas)?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¿Qué previsiones deben considerarse en el diseño del sistema de tratamiento de efluentes de la industria mencionada en el punto anterior?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AutoNum type="arabicPeriod"/>
            </a:pPr>
            <a:r>
              <a:rPr lang="es"/>
              <a:t>¿Qué efluentes se producen en la zona residencial donde usted habita junto a su familia?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5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Introducción</a:t>
            </a:r>
            <a:endParaRPr/>
          </a:p>
        </p:txBody>
      </p:sp>
      <p:sp>
        <p:nvSpPr>
          <p:cNvPr id="80" name="Google Shape;80;p15"/>
          <p:cNvSpPr txBox="1">
            <a:spLocks noGrp="1"/>
          </p:cNvSpPr>
          <p:nvPr>
            <p:ph type="body" idx="1"/>
          </p:nvPr>
        </p:nvSpPr>
        <p:spPr>
          <a:xfrm>
            <a:off x="662950" y="1904375"/>
            <a:ext cx="8222100" cy="305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Combate parásitos y enfermedades de las plantas, proteger cultivos de agentes dañinos y mejora cualitativa y cuantitativamente la producción.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Se vuelven muy tóxicos en altos niveles, pudiendo alterar la flora y la fauna si se liberan en efluentes sin ser tratados.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Pueden producir grandes problemas de salud a los humanos como cáncer, leucemia, Parkinson, asma, problemas neuropsicológicos y cognitivos, etc.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Google Shape;8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450" y="91275"/>
            <a:ext cx="3487525" cy="2317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9613" y="180613"/>
            <a:ext cx="3599402" cy="2138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9950" y="2571750"/>
            <a:ext cx="3572536" cy="238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8" name="Google Shape;88;p1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39625" y="2865663"/>
            <a:ext cx="3599400" cy="17938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>
            <a:spLocks noGrp="1"/>
          </p:cNvSpPr>
          <p:nvPr>
            <p:ph type="title"/>
          </p:nvPr>
        </p:nvSpPr>
        <p:spPr>
          <a:xfrm>
            <a:off x="471900" y="493550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2180"/>
              <a:t>Cómo debe diseñarse un sistema higiénico de comedor para una industria que fabrica productos químicos tóxicos (plaguicidas)</a:t>
            </a:r>
            <a:endParaRPr sz="2180"/>
          </a:p>
        </p:txBody>
      </p:sp>
      <p:sp>
        <p:nvSpPr>
          <p:cNvPr id="94" name="Google Shape;94;p17"/>
          <p:cNvSpPr txBox="1">
            <a:spLocks noGrp="1"/>
          </p:cNvSpPr>
          <p:nvPr>
            <p:ph type="body" idx="1"/>
          </p:nvPr>
        </p:nvSpPr>
        <p:spPr>
          <a:xfrm>
            <a:off x="471900" y="1698625"/>
            <a:ext cx="8222100" cy="322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Según el decreto 351/79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Art. 52</a:t>
            </a:r>
            <a:endParaRPr/>
          </a:p>
          <a:p>
            <a:pPr marL="457200" lvl="0" indent="-317182" algn="just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El comedor deberá ubicarse lo más aisladamente posible del resto del establecimiento, preferiblemente en edificio independiente.</a:t>
            </a:r>
            <a:endParaRPr/>
          </a:p>
          <a:p>
            <a:pPr marL="457200" lvl="0" indent="-317182" algn="just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Los pisos, paredes y techos serán lisos y susceptibles de fácil limpieza, tendrán iluminación, ventilación y temperatura adecuada.</a:t>
            </a:r>
            <a:endParaRPr/>
          </a:p>
          <a:p>
            <a:pPr marL="0" lvl="0" indent="0" algn="just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/>
              <a:t>Art. 53</a:t>
            </a:r>
            <a:endParaRPr/>
          </a:p>
          <a:p>
            <a:pPr marL="457200" lvl="0" indent="-317182" algn="just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 cocina deberán estar en condiciones higiénicas y en buen estado de conservación, efectuando captación de vapores y humos, mediante campanas con aspiración forzada, si fuera necesario. </a:t>
            </a:r>
            <a:endParaRPr/>
          </a:p>
          <a:p>
            <a:pPr marL="457200" lvl="0" indent="-317182" algn="just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s"/>
              <a:t>La ubicación de artefactos que puedan calentar la comida de los trabajadores deberá cumplir con las condiciones de seguridad e higiene.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>
            <a:spLocks noGrp="1"/>
          </p:cNvSpPr>
          <p:nvPr>
            <p:ph type="title"/>
          </p:nvPr>
        </p:nvSpPr>
        <p:spPr>
          <a:xfrm>
            <a:off x="471900" y="738725"/>
            <a:ext cx="8222100" cy="76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Más aspectos a tener en cuenta</a:t>
            </a:r>
            <a:endParaRPr/>
          </a:p>
        </p:txBody>
      </p:sp>
      <p:sp>
        <p:nvSpPr>
          <p:cNvPr id="100" name="Google Shape;100;p18"/>
          <p:cNvSpPr txBox="1">
            <a:spLocks noGrp="1"/>
          </p:cNvSpPr>
          <p:nvPr>
            <p:ph type="body" idx="1"/>
          </p:nvPr>
        </p:nvSpPr>
        <p:spPr>
          <a:xfrm>
            <a:off x="471900" y="1788425"/>
            <a:ext cx="8369100" cy="335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comedor deberá estar ubicados en lugares libres de plagas, humos, polvo, malos olores, inundaciones y de cualquier otra fuente de contaminación.</a:t>
            </a:r>
            <a:endParaRPr/>
          </a:p>
          <a:p>
            <a:pPr marL="457200" lvl="0" indent="-34290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acceso del público al establecimiento debe ser independiente para los abastecedores, limpiadores y otros servicios.</a:t>
            </a:r>
            <a:endParaRPr/>
          </a:p>
          <a:p>
            <a:pPr marL="457200" lvl="0" indent="-342900" algn="just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El comedor debe estar provisto de una ventilación suficiente para evitar el calor acumulado excesivo, la condensación de vapor, el polvo y para eliminar el aire contaminado.</a:t>
            </a:r>
            <a:endParaRPr/>
          </a:p>
          <a:p>
            <a:pPr marL="457200" lvl="0" indent="-342900" algn="just" rtl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800"/>
              <a:buChar char="●"/>
            </a:pPr>
            <a:r>
              <a:rPr lang="es"/>
              <a:t>Los pisos y paredes deben estar construidos con materiales impermeables, absorbentes y lavables.</a:t>
            </a:r>
            <a:endParaRPr/>
          </a:p>
          <a:p>
            <a:pPr marL="457200" lvl="0" indent="-342900" algn="just" rtl="0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SzPts val="1800"/>
              <a:buChar char="●"/>
            </a:pPr>
            <a:r>
              <a:rPr lang="es"/>
              <a:t>Los techos y ventanas deben construirse y acabarse de manera que se impida la acumulación de suciedad.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s"/>
              <a:t>Consideraciones del diseño del sistema de tratamiento de efluentes de una industria que fabrica productos químicos tóxicos</a:t>
            </a:r>
            <a:endParaRPr/>
          </a:p>
        </p:txBody>
      </p:sp>
      <p:sp>
        <p:nvSpPr>
          <p:cNvPr id="106" name="Google Shape;106;p19"/>
          <p:cNvSpPr txBox="1"/>
          <p:nvPr/>
        </p:nvSpPr>
        <p:spPr>
          <a:xfrm>
            <a:off x="49200" y="706350"/>
            <a:ext cx="9033000" cy="433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Según el </a:t>
            </a:r>
            <a:r>
              <a:rPr lang="es" b="1"/>
              <a:t>Art. 6º</a:t>
            </a:r>
            <a:r>
              <a:rPr lang="es"/>
              <a:t> de la </a:t>
            </a:r>
            <a:r>
              <a:rPr lang="es" b="1"/>
              <a:t>Ley 19587</a:t>
            </a:r>
            <a:r>
              <a:rPr lang="es"/>
              <a:t>, reglamentaciones pertinentes deben tener en cuenta: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c) </a:t>
            </a:r>
            <a:r>
              <a:rPr lang="es" i="1"/>
              <a:t>contaminación ambiental:</a:t>
            </a:r>
            <a:r>
              <a:rPr lang="es"/>
              <a:t> agentes físicos y/o químicos y biológicos;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d) </a:t>
            </a:r>
            <a:r>
              <a:rPr lang="es" i="1"/>
              <a:t>efluentes industriales</a:t>
            </a:r>
            <a:r>
              <a:rPr lang="es"/>
              <a:t>.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Para el tratamiento de las efluentes de los pesticidas hay que tener las siguientes consideraciones: 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Tener en cuenta la lista de plaguicidas prohibida por el SENASA por su alto nivel de toxicidad, por ejemplo</a:t>
            </a:r>
            <a:endParaRPr/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ALDRIN (Decreto Nº 2121/90)</a:t>
            </a:r>
            <a:endParaRPr/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ARSÉNICO (Decreto Nº 2121/90)</a:t>
            </a:r>
            <a:endParaRPr/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ARSENIATO DE PLOMO (Decreto Nº 2121/90)</a:t>
            </a:r>
            <a:endParaRPr/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FENIL ACETATO DE MERCURIO (Resolución SAGPYA Nº 750/00)</a:t>
            </a:r>
            <a:endParaRPr/>
          </a:p>
          <a:p>
            <a:pPr marL="914400" lvl="1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s"/>
              <a:t>SULFATO DE ESTRICNINA (Decreto 2121/90)</a:t>
            </a:r>
            <a:endParaRPr/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El grado de toxicidad de los pesticidas fabricados o utilizados.</a:t>
            </a:r>
            <a:endParaRPr/>
          </a:p>
          <a:p>
            <a:pPr marL="457200" marR="0" lvl="0" indent="-3175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s"/>
              <a:t>Cantidad de mg/Kg o mg/L (ppb) de pesticida sobre el agua.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0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Toxicológica de Plaguicidas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 rotWithShape="1">
          <a:blip r:embed="rId3">
            <a:alphaModFix/>
          </a:blip>
          <a:srcRect t="1097"/>
          <a:stretch/>
        </p:blipFill>
        <p:spPr>
          <a:xfrm>
            <a:off x="0" y="1081279"/>
            <a:ext cx="9144001" cy="3590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98250" y="16350"/>
            <a:ext cx="8826600" cy="60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Clasificación Toxicológica de los Plaguicidas de uso Agrícola</a:t>
            </a:r>
            <a:endParaRPr/>
          </a:p>
        </p:txBody>
      </p:sp>
      <p:pic>
        <p:nvPicPr>
          <p:cNvPr id="118" name="Google Shape;118;p21"/>
          <p:cNvPicPr preferRelativeResize="0"/>
          <p:nvPr/>
        </p:nvPicPr>
        <p:blipFill rotWithShape="1">
          <a:blip r:embed="rId3">
            <a:alphaModFix/>
          </a:blip>
          <a:srcRect l="1283" t="1806"/>
          <a:stretch/>
        </p:blipFill>
        <p:spPr>
          <a:xfrm>
            <a:off x="460188" y="684075"/>
            <a:ext cx="8223626" cy="445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Material">
  <a:themeElements>
    <a:clrScheme name="Material">
      <a:dk1>
        <a:srgbClr val="4285F4"/>
      </a:dk1>
      <a:lt1>
        <a:srgbClr val="FFFFFF"/>
      </a:lt1>
      <a:dk2>
        <a:srgbClr val="424242"/>
      </a:dk2>
      <a:lt2>
        <a:srgbClr val="737373"/>
      </a:lt2>
      <a:accent1>
        <a:srgbClr val="0277BD"/>
      </a:accent1>
      <a:accent2>
        <a:srgbClr val="0F9D58"/>
      </a:accent2>
      <a:accent3>
        <a:srgbClr val="DB4437"/>
      </a:accent3>
      <a:accent4>
        <a:srgbClr val="FAFAFA"/>
      </a:accent4>
      <a:accent5>
        <a:srgbClr val="1A237E"/>
      </a:accent5>
      <a:accent6>
        <a:srgbClr val="F4B400"/>
      </a:accent6>
      <a:hlink>
        <a:srgbClr val="1A237E"/>
      </a:hlink>
      <a:folHlink>
        <a:srgbClr val="1A237E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688</Words>
  <Application>Microsoft Office PowerPoint</Application>
  <PresentationFormat>Presentación en pantalla (16:9)</PresentationFormat>
  <Paragraphs>72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5" baseType="lpstr">
      <vt:lpstr>Arial</vt:lpstr>
      <vt:lpstr>Roboto</vt:lpstr>
      <vt:lpstr>Material</vt:lpstr>
      <vt:lpstr>HIGIENE Y SEGURIDAD DEL TRABAJO </vt:lpstr>
      <vt:lpstr>Preguntas:</vt:lpstr>
      <vt:lpstr>Introducción</vt:lpstr>
      <vt:lpstr>Presentación de PowerPoint</vt:lpstr>
      <vt:lpstr>Cómo debe diseñarse un sistema higiénico de comedor para una industria que fabrica productos químicos tóxicos (plaguicidas)</vt:lpstr>
      <vt:lpstr>Más aspectos a tener en cuenta</vt:lpstr>
      <vt:lpstr>Consideraciones del diseño del sistema de tratamiento de efluentes de una industria que fabrica productos químicos tóxicos</vt:lpstr>
      <vt:lpstr>Clasificación Toxicológica de Plaguicidas</vt:lpstr>
      <vt:lpstr>Clasificación Toxicológica de los Plaguicidas de uso Agrícola</vt:lpstr>
      <vt:lpstr>Métodos de eliminación:</vt:lpstr>
      <vt:lpstr>Efluentes de zonas residenciales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HIGIENE Y SEGURIDAD DEL TRABAJO </dc:title>
  <dc:creator>César Iglesias Jimenez</dc:creator>
  <cp:lastModifiedBy>César Iglesias Jimenez</cp:lastModifiedBy>
  <cp:revision>1</cp:revision>
  <dcterms:modified xsi:type="dcterms:W3CDTF">2022-04-27T13:29:02Z</dcterms:modified>
</cp:coreProperties>
</file>